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85" r:id="rId14"/>
    <p:sldId id="286" r:id="rId15"/>
    <p:sldId id="287" r:id="rId16"/>
    <p:sldId id="271" r:id="rId17"/>
    <p:sldId id="272" r:id="rId18"/>
    <p:sldId id="273" r:id="rId19"/>
    <p:sldId id="274" r:id="rId20"/>
    <p:sldId id="289" r:id="rId21"/>
    <p:sldId id="275" r:id="rId22"/>
    <p:sldId id="277" r:id="rId23"/>
    <p:sldId id="276" r:id="rId24"/>
    <p:sldId id="278" r:id="rId25"/>
    <p:sldId id="288" r:id="rId26"/>
    <p:sldId id="280" r:id="rId27"/>
    <p:sldId id="281" r:id="rId28"/>
    <p:sldId id="282" r:id="rId29"/>
    <p:sldId id="283" r:id="rId30"/>
    <p:sldId id="290" r:id="rId31"/>
    <p:sldId id="284" r:id="rId32"/>
  </p:sldIdLst>
  <p:sldSz cx="12192000" cy="6858000"/>
  <p:notesSz cx="6858000" cy="9144000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95" userDrawn="1">
          <p15:clr>
            <a:srgbClr val="A4A3A4"/>
          </p15:clr>
        </p15:guide>
        <p15:guide id="2" pos="483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7401" userDrawn="1">
          <p15:clr>
            <a:srgbClr val="A4A3A4"/>
          </p15:clr>
        </p15:guide>
        <p15:guide id="5" orient="horz" pos="822" userDrawn="1">
          <p15:clr>
            <a:srgbClr val="A4A3A4"/>
          </p15:clr>
        </p15:guide>
        <p15:guide id="6" orient="horz" pos="3521" userDrawn="1">
          <p15:clr>
            <a:srgbClr val="A4A3A4"/>
          </p15:clr>
        </p15:guide>
        <p15:guide id="7" pos="3659" userDrawn="1">
          <p15:clr>
            <a:srgbClr val="A4A3A4"/>
          </p15:clr>
        </p15:guide>
        <p15:guide id="8" orient="horz" pos="459" userDrawn="1">
          <p15:clr>
            <a:srgbClr val="A4A3A4"/>
          </p15:clr>
        </p15:guide>
        <p15:guide id="9" orient="horz" pos="17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50" autoAdjust="0"/>
    <p:restoredTop sz="94620" autoAdjust="0"/>
  </p:normalViewPr>
  <p:slideViewPr>
    <p:cSldViewPr snapToGrid="0">
      <p:cViewPr varScale="1">
        <p:scale>
          <a:sx n="68" d="100"/>
          <a:sy n="68" d="100"/>
        </p:scale>
        <p:origin x="732" y="96"/>
      </p:cViewPr>
      <p:guideLst>
        <p:guide orient="horz" pos="595"/>
        <p:guide pos="483"/>
        <p:guide pos="3840"/>
        <p:guide pos="7401"/>
        <p:guide orient="horz" pos="822"/>
        <p:guide orient="horz" pos="3521"/>
        <p:guide pos="3659"/>
        <p:guide orient="horz" pos="459"/>
        <p:guide orient="horz" pos="170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B477A8-1078-4A2E-84D3-F0A771F36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6717F7-F62F-4432-9BC1-3D6D4420D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5B6C31-2683-46E2-B17C-3A82DFABE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6573-C8C0-49E2-B5A7-7E57AC1B9EF7}" type="datetimeFigureOut">
              <a:rPr lang="ru-BY" smtClean="0"/>
              <a:t>14.07.2022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5E3102-C8EA-4439-8963-7B348F435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BB38C9-AD9E-460C-A45A-4EC20FE76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30825-53DC-4945-B716-F2AD60FB109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845594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D0A076-C3E1-42D7-BE5D-DCFBE3E94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99F6CA-74B0-4C94-9871-6B3DF167AC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1A844F-E6D9-4C66-8ACE-DCBA9EC0D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6573-C8C0-49E2-B5A7-7E57AC1B9EF7}" type="datetimeFigureOut">
              <a:rPr lang="ru-BY" smtClean="0"/>
              <a:t>14.07.2022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39D871-DA2E-43EC-85D9-5502EAECB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8006A-1C54-45CC-A3F8-570A5346A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30825-53DC-4945-B716-F2AD60FB109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552234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88DE0A9-C0F3-4FCE-ABD7-9E8CBA15BC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6DC976-A9F1-4F93-9DAD-D0BDCAC59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1E3C3F-6980-4811-A05F-F381E72FB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6573-C8C0-49E2-B5A7-7E57AC1B9EF7}" type="datetimeFigureOut">
              <a:rPr lang="ru-BY" smtClean="0"/>
              <a:t>14.07.2022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0932C9-FAE7-4F0B-84D7-9F4517097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F8C963-E656-4B01-B0F3-FD87676D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30825-53DC-4945-B716-F2AD60FB109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738734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FD424-7D3B-4144-8CD5-CE80215AC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C712A4-B476-40DC-89C4-8A57B969E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658120-6AC7-4547-A61C-B52845F1D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6573-C8C0-49E2-B5A7-7E57AC1B9EF7}" type="datetimeFigureOut">
              <a:rPr lang="ru-BY" smtClean="0"/>
              <a:t>14.07.2022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BB4396-5E09-49AE-8BAF-75A2EEF2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CF10D8-3C94-4289-B9BB-22ED1DF05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30825-53DC-4945-B716-F2AD60FB109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537626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1A5B7-73CB-4B49-A69A-88BA3C3E3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026BA2-68AB-4CE5-97BA-B20AB53A5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24A03-35EA-4D93-9473-ED1FF4FB2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6573-C8C0-49E2-B5A7-7E57AC1B9EF7}" type="datetimeFigureOut">
              <a:rPr lang="ru-BY" smtClean="0"/>
              <a:t>14.07.2022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79668A-77CB-4AAD-913D-4BBA4B594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4183B0-C0AD-4E6E-A08A-7702CD43A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30825-53DC-4945-B716-F2AD60FB109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42361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0BB6F-293E-4370-8B88-E178466B9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5B615A-29C4-4682-906D-5325A8676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389BC3-FCB4-4492-9100-FC1587033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3D58FF-D487-4CA5-85ED-C43BA2A13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6573-C8C0-49E2-B5A7-7E57AC1B9EF7}" type="datetimeFigureOut">
              <a:rPr lang="ru-BY" smtClean="0"/>
              <a:t>14.07.2022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7D7CCF-1252-4CB1-B0EA-10B7DDCE4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D2B9CA-75B6-4150-B2E4-CF4CC19B3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30825-53DC-4945-B716-F2AD60FB109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447733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ED921-34F3-4A40-888A-C0FE55425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C5DA70-515D-487F-9066-CECC45B5B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BAA155E-1BBB-41FF-9A45-F19245D79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5DB939A-C9C4-4832-8DAD-C9A494AF78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7FD4DC5-D4F9-40B7-AC13-03F0DEF621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B8EE3AB-8345-4251-BDE0-0EBEA6A9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6573-C8C0-49E2-B5A7-7E57AC1B9EF7}" type="datetimeFigureOut">
              <a:rPr lang="ru-BY" smtClean="0"/>
              <a:t>14.07.2022</a:t>
            </a:fld>
            <a:endParaRPr lang="ru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209BB7-FCB6-45A6-9B9A-D0218D6AF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95FF98F-A259-4B9B-8152-68725948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30825-53DC-4945-B716-F2AD60FB109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982368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F3D920-6F2D-4C52-9CFD-B8F282FB7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15D2D4-4EB7-45CF-A722-8CCDAEFA1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6573-C8C0-49E2-B5A7-7E57AC1B9EF7}" type="datetimeFigureOut">
              <a:rPr lang="ru-BY" smtClean="0"/>
              <a:t>14.07.2022</a:t>
            </a:fld>
            <a:endParaRPr lang="ru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87202A-F01A-41EF-B67C-3B9F366D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D30FC0-3DC1-4E11-A66D-22B748473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30825-53DC-4945-B716-F2AD60FB109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197983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C51129-FB5B-4192-BF0E-3804E804F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6573-C8C0-49E2-B5A7-7E57AC1B9EF7}" type="datetimeFigureOut">
              <a:rPr lang="ru-BY" smtClean="0"/>
              <a:t>14.07.2022</a:t>
            </a:fld>
            <a:endParaRPr lang="ru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E5545E-844B-4E62-B3DD-7EAB2896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035DC0-2D0F-4A3D-B41B-032A330B7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30825-53DC-4945-B716-F2AD60FB109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809376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1DF5C7-1675-476D-B994-B6A30A99C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C7689E-7C6E-44CC-A013-8DBC34BE9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2DDD00-CED0-422C-A39B-5C2BF5482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23F349-A9E5-4F98-8C92-C5184C988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6573-C8C0-49E2-B5A7-7E57AC1B9EF7}" type="datetimeFigureOut">
              <a:rPr lang="ru-BY" smtClean="0"/>
              <a:t>14.07.2022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814F6E-DD23-4ED7-9059-A550C8F2A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244EE7-7F03-4CC6-A987-4CC8B1158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30825-53DC-4945-B716-F2AD60FB109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72492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655F6-657D-4C27-BE62-947DA0AD8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1BDBD0-A369-4389-BCE2-9CE3C8D2AF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344F8B-3CE7-4AC1-A26A-B4F6E87CA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91AE83-E75C-4593-8120-F8C1BD00B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6573-C8C0-49E2-B5A7-7E57AC1B9EF7}" type="datetimeFigureOut">
              <a:rPr lang="ru-BY" smtClean="0"/>
              <a:t>14.07.2022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5CA5C0-BED4-4BE5-88B9-BCD49CE2F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049850-924F-44EF-918B-7CC8F9A31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30825-53DC-4945-B716-F2AD60FB109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89853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35AA54-00C0-4447-958C-1A949F351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AC8006-0846-46E1-A029-B0B1DFDEB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19C860-B111-4B12-AF96-2DFA0D4499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6573-C8C0-49E2-B5A7-7E57AC1B9EF7}" type="datetimeFigureOut">
              <a:rPr lang="ru-BY" smtClean="0"/>
              <a:t>14.07.2022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EE8F44-02F3-41A3-B95B-AA577EC5EB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F48C39-3CE1-4F4F-BCD2-C86FB107A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30825-53DC-4945-B716-F2AD60FB109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7628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iti-grodno.b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CB6512-12D7-4FDD-B45F-C67FA6661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FC992-26E5-4F79-B404-68C616289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0" y="1574994"/>
            <a:ext cx="9144000" cy="2387600"/>
          </a:xfrm>
        </p:spPr>
        <p:txBody>
          <a:bodyPr>
            <a:norm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Рекламные услуги</a:t>
            </a:r>
            <a:br>
              <a:rPr lang="ru-RU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</a:br>
            <a:r>
              <a:rPr lang="ru-RU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ТРК </a:t>
            </a:r>
            <a:r>
              <a:rPr lang="en-US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TRINITI</a:t>
            </a:r>
            <a:r>
              <a:rPr lang="ru-RU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 </a:t>
            </a:r>
            <a:endParaRPr lang="ru-BY" dirty="0">
              <a:solidFill>
                <a:schemeClr val="bg1"/>
              </a:solidFill>
              <a:latin typeface="Manrope Semibold" panose="00000706000000000000" pitchFamily="50" charset="-52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AB5389-D62F-4DEF-A49A-2233C7DB2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205245"/>
            <a:ext cx="9144000" cy="551155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г. Гродно, ул. Янки Купалы 87</a:t>
            </a:r>
            <a:endParaRPr lang="ru-BY" sz="1800" dirty="0">
              <a:solidFill>
                <a:schemeClr val="bg1"/>
              </a:solidFill>
              <a:latin typeface="Manrope Semibold" panose="00000706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08683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9CAED5-8E97-456E-9D28-132CA28B9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454025"/>
            <a:ext cx="10515600" cy="1325563"/>
          </a:xfrm>
        </p:spPr>
        <p:txBody>
          <a:bodyPr/>
          <a:lstStyle/>
          <a:p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Реклама на лифтовой кабине </a:t>
            </a:r>
            <a:br>
              <a:rPr lang="ru-RU" b="1" dirty="0">
                <a:latin typeface="Arial" charset="0"/>
                <a:ea typeface="Arial" charset="0"/>
                <a:cs typeface="Arial" charset="0"/>
              </a:rPr>
            </a:br>
            <a:endParaRPr lang="ru-BY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2468562"/>
            <a:ext cx="53213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Размер конструкции 2280х80</a:t>
            </a:r>
            <a:r>
              <a:rPr lang="en-US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0</a:t>
            </a: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мм (ориентировочно)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: </a:t>
            </a:r>
            <a:r>
              <a:rPr lang="en-US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50</a:t>
            </a: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0 евро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3 месяцев </a:t>
            </a:r>
            <a:br>
              <a:rPr lang="ru-RU" sz="1800" dirty="0">
                <a:latin typeface="Manrope Semibold" panose="00000706000000000000" pitchFamily="50" charset="-52"/>
              </a:rPr>
            </a:br>
            <a:br>
              <a:rPr lang="ru-RU" sz="1800" dirty="0"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Макеты предварительно согласовываются с отделом маркетинга ТРК 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RU" sz="1800" dirty="0">
              <a:solidFill>
                <a:srgbClr val="C02749"/>
              </a:solidFill>
              <a:latin typeface="Manrope Semibold" panose="00000706000000000000" pitchFamily="50" charset="-52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ru-BY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FA914E-5874-49A3-AF92-2208852E0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04925"/>
            <a:ext cx="5700184" cy="4299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6735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BE649BF-154C-4DDD-A617-ED353464B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7E86A36-CD59-4BAD-BEAC-F15691B4B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4149265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CBE16E-6270-4F38-BEC6-10BEBB00C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385762"/>
            <a:ext cx="10515600" cy="1325563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Размещение рекламы на лайтбоксе</a:t>
            </a:r>
            <a:br>
              <a:rPr lang="ru-RU" sz="3000" b="1" dirty="0">
                <a:latin typeface="Manrope Semibold" panose="00000706000000000000" pitchFamily="50" charset="-52"/>
                <a:ea typeface="Arial" charset="0"/>
                <a:cs typeface="Arial" charset="0"/>
              </a:rPr>
            </a:br>
            <a:endParaRPr lang="ru-BY" sz="3000" dirty="0">
              <a:latin typeface="Manrope Semibold" panose="00000706000000000000" pitchFamily="50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163" y="2468562"/>
            <a:ext cx="5265737" cy="435133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Размер конструкции 1540х1040мм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: 80 евро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3 месяцев </a:t>
            </a:r>
            <a:br>
              <a:rPr lang="ru-RU" sz="1800" dirty="0">
                <a:latin typeface="Manrope Semibold" panose="00000706000000000000" pitchFamily="50" charset="-52"/>
              </a:rPr>
            </a:br>
            <a:br>
              <a:rPr lang="ru-RU" sz="1800" dirty="0"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Макеты предварительно согласовываются с отделом маркетинга ТРК 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RU" sz="1800" dirty="0">
              <a:solidFill>
                <a:srgbClr val="C02749"/>
              </a:solidFill>
              <a:latin typeface="Manrope Semibold" panose="00000706000000000000" pitchFamily="50" charset="-52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ru-BY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3C6FEF-4E1C-4834-9B02-7A45A7D61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00" y="1304925"/>
            <a:ext cx="5712884" cy="428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5751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621724-75B6-4D34-869C-899C3FEE7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646845"/>
            <a:ext cx="10515600" cy="766030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Реклама на револьверных дверях </a:t>
            </a:r>
            <a:b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</a:br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вариант 1: плакаты </a:t>
            </a:r>
            <a:endParaRPr lang="ru-BY" sz="3000" dirty="0">
              <a:solidFill>
                <a:schemeClr val="bg1"/>
              </a:solidFill>
              <a:latin typeface="Manrope Semibold" panose="00000706000000000000" pitchFamily="50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7" y="2481262"/>
            <a:ext cx="52530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Размеры плакатов: </a:t>
            </a:r>
            <a:r>
              <a:rPr lang="ru-BY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9</a:t>
            </a: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4</a:t>
            </a:r>
            <a:r>
              <a:rPr lang="ru-BY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0х19</a:t>
            </a: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5</a:t>
            </a:r>
            <a:r>
              <a:rPr lang="ru-BY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0</a:t>
            </a: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мм</a:t>
            </a:r>
            <a:r>
              <a:rPr lang="ru-BY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 и 13</a:t>
            </a: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5</a:t>
            </a:r>
            <a:r>
              <a:rPr lang="ru-BY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0х19</a:t>
            </a: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5</a:t>
            </a:r>
            <a:r>
              <a:rPr lang="ru-BY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0</a:t>
            </a: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мм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: 600 евро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3 месяцев 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cs typeface="Arial" charset="0"/>
              </a:rPr>
              <a:t>Макеты предварительно согласовываются с отделом маркетинга ТРК 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RU" sz="1800" dirty="0">
              <a:solidFill>
                <a:srgbClr val="C02749"/>
              </a:solidFill>
              <a:latin typeface="Manrope Semibold" panose="00000706000000000000" pitchFamily="50" charset="-52"/>
              <a:cs typeface="Arial" charset="0"/>
            </a:endParaRPr>
          </a:p>
          <a:p>
            <a:pPr marL="0" indent="0">
              <a:buNone/>
            </a:pPr>
            <a:endParaRPr lang="ru-BY" sz="1800" dirty="0">
              <a:solidFill>
                <a:schemeClr val="bg1"/>
              </a:solidFill>
              <a:latin typeface="Manrope Semibold" panose="00000706000000000000" pitchFamily="50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D6AAE6-1A0D-4A69-A235-B323CFB22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60" y="1304924"/>
            <a:ext cx="5684628" cy="4297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5210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29ACC0-7D25-4428-A7F3-557CED16B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638041"/>
            <a:ext cx="10515600" cy="766030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cs typeface="Arial" charset="0"/>
              </a:rPr>
              <a:t>Реклама на револьверных дверях </a:t>
            </a:r>
            <a:b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cs typeface="Arial" charset="0"/>
              </a:rPr>
            </a:br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cs typeface="Arial" charset="0"/>
              </a:rPr>
              <a:t>вариант 2: полосы</a:t>
            </a:r>
            <a:endParaRPr lang="ru-BY" sz="3000" b="1" dirty="0">
              <a:solidFill>
                <a:schemeClr val="bg1"/>
              </a:solidFill>
              <a:latin typeface="Manrope Semibold" panose="00000706000000000000" pitchFamily="50" charset="-52"/>
              <a:cs typeface="Arial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1" y="2506662"/>
            <a:ext cx="543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Размеры полос: 1360х340мм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: 300 евро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3 месяцев </a:t>
            </a:r>
            <a:br>
              <a:rPr lang="ru-RU" sz="1800" dirty="0">
                <a:latin typeface="Manrope Semibold" panose="00000706000000000000" pitchFamily="50" charset="-52"/>
              </a:rPr>
            </a:br>
            <a:br>
              <a:rPr lang="ru-RU" sz="1800" dirty="0"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Макеты предварительно согласовываются с отделом маркетинга ТРК 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RU" sz="1800" dirty="0">
              <a:solidFill>
                <a:srgbClr val="C02749"/>
              </a:solidFill>
              <a:latin typeface="Manrope Semibold" panose="00000706000000000000" pitchFamily="50" charset="-52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ru-BY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D6E05F-A29D-40EC-826C-9D2B6E624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60" y="1304924"/>
            <a:ext cx="5684628" cy="4297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0229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30ED56-AF79-4305-A4AF-0D5AA6403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618" y="356393"/>
            <a:ext cx="11710182" cy="1325563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Размещение рекламы на угловых колоннах</a:t>
            </a:r>
            <a:b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</a:br>
            <a:endParaRPr lang="ru-BY" sz="3000" dirty="0">
              <a:solidFill>
                <a:schemeClr val="bg1"/>
              </a:solidFill>
              <a:latin typeface="Manrope Semibold" panose="00000706000000000000" pitchFamily="50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618" y="2468562"/>
            <a:ext cx="543638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Размер конструкции 3100х800мм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: 170 евро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3 месяцев </a:t>
            </a:r>
            <a:br>
              <a:rPr lang="ru-RU" sz="1800" dirty="0">
                <a:latin typeface="Manrope Semibold" panose="00000706000000000000" pitchFamily="50" charset="-52"/>
              </a:rPr>
            </a:br>
            <a:br>
              <a:rPr lang="ru-RU" sz="1800" dirty="0"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Макеты предварительно согласовываются с отделом маркетинга ТРК 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RU" sz="1800" dirty="0">
              <a:solidFill>
                <a:srgbClr val="C02749"/>
              </a:solidFill>
              <a:latin typeface="Manrope Semibold" panose="00000706000000000000" pitchFamily="50" charset="-52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ru-BY" sz="1800" dirty="0">
              <a:latin typeface="Manrope Semibold" panose="00000706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A9F4C5-4AE2-489E-AA0C-0B3080134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2623"/>
            <a:ext cx="3195637" cy="4260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B825CB-F8A8-42F3-A245-B7FADB44A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457" y="1292622"/>
            <a:ext cx="2832631" cy="212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6358B7-5DD5-4961-B7E8-F2E5386EA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584" y="3429000"/>
            <a:ext cx="2832631" cy="212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4694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99D1DB-8760-4FD3-ACE0-C3A427C76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388936"/>
            <a:ext cx="10515600" cy="1325563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Отдельно стоящая колонна №</a:t>
            </a:r>
            <a:r>
              <a:rPr lang="en-US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2</a:t>
            </a:r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 </a:t>
            </a:r>
            <a:b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</a:br>
            <a:endParaRPr lang="ru-BY" sz="3000" dirty="0">
              <a:solidFill>
                <a:schemeClr val="bg1"/>
              </a:solidFill>
              <a:latin typeface="Manrope Semibold" panose="00000706000000000000" pitchFamily="50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163" y="2481262"/>
            <a:ext cx="5365352" cy="435133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Размер конструкции </a:t>
            </a:r>
            <a:r>
              <a:rPr lang="en-US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1155</a:t>
            </a: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х</a:t>
            </a:r>
            <a:r>
              <a:rPr lang="en-US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3115</a:t>
            </a: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мм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: 350 евро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3 месяцев </a:t>
            </a:r>
            <a:br>
              <a:rPr lang="ru-RU" sz="1800" dirty="0">
                <a:latin typeface="Manrope Semibold" panose="00000706000000000000" pitchFamily="50" charset="-52"/>
              </a:rPr>
            </a:br>
            <a:br>
              <a:rPr lang="ru-RU" sz="1800" dirty="0"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Макеты предварительно согласовываются с отделом маркетинга ТРК 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RU" sz="1800" dirty="0">
              <a:solidFill>
                <a:srgbClr val="C02749"/>
              </a:solidFill>
              <a:latin typeface="Manrope Semibold" panose="00000706000000000000" pitchFamily="50" charset="-52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ru-BY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42B6BE-3991-420B-B9F4-901DD9B8D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509" y="1304925"/>
            <a:ext cx="3213497" cy="428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8290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9C3980-3AB0-480C-976C-D7C8E571B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249" y="403225"/>
            <a:ext cx="10515600" cy="1325563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Реклама на большом лайтбоксе №2 </a:t>
            </a:r>
            <a:b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</a:br>
            <a:endParaRPr lang="ru-BY" sz="3000" dirty="0">
              <a:solidFill>
                <a:schemeClr val="bg1"/>
              </a:solidFill>
              <a:latin typeface="Manrope Semibold" panose="00000706000000000000" pitchFamily="50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163" y="2468562"/>
            <a:ext cx="51435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Размер конструкции 2900х3200мм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: 350 евро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3 месяцев </a:t>
            </a:r>
            <a:br>
              <a:rPr lang="ru-RU" sz="1800" dirty="0">
                <a:latin typeface="Manrope Semibold" panose="00000706000000000000" pitchFamily="50" charset="-52"/>
              </a:rPr>
            </a:br>
            <a:br>
              <a:rPr lang="ru-RU" sz="1800" dirty="0"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Макеты предварительно согласовываются с отделом маркетинга ТРК 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RU" sz="1800" dirty="0">
              <a:solidFill>
                <a:srgbClr val="C02749"/>
              </a:solidFill>
              <a:latin typeface="Manrope Semibold" panose="00000706000000000000" pitchFamily="50" charset="-52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ru-BY" sz="1800" dirty="0">
              <a:latin typeface="Manrope Semibold" panose="00000706000000000000" pitchFamily="50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BDB2DC-6309-4D0E-91A6-0881A0706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717" y="1279525"/>
            <a:ext cx="3224212" cy="4298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7277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B6396C-F07C-4E62-A729-C379F1647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467237"/>
            <a:ext cx="10515600" cy="1325563"/>
          </a:xfrm>
        </p:spPr>
        <p:txBody>
          <a:bodyPr/>
          <a:lstStyle/>
          <a:p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Брендирование эскалатора №1</a:t>
            </a:r>
            <a:br>
              <a:rPr lang="ru-RU" b="1" dirty="0">
                <a:latin typeface="Arial" charset="0"/>
                <a:ea typeface="Arial" charset="0"/>
                <a:cs typeface="Arial" charset="0"/>
              </a:rPr>
            </a:br>
            <a:endParaRPr lang="ru-BY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163" y="2468562"/>
            <a:ext cx="5291137" cy="435133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Размер конструкции (одна сторона) 30000х900мм (ориентировочно)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: 1300 евро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3 месяцев </a:t>
            </a:r>
            <a:br>
              <a:rPr lang="ru-RU" sz="1800" dirty="0">
                <a:latin typeface="Manrope Semibold" panose="00000706000000000000" pitchFamily="50" charset="-52"/>
              </a:rPr>
            </a:br>
            <a:br>
              <a:rPr lang="ru-RU" sz="1800" dirty="0"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Макеты предварительно согласовываются с отделом маркетинга ТРК 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RU" sz="1800" dirty="0">
              <a:solidFill>
                <a:srgbClr val="C02749"/>
              </a:solidFill>
              <a:latin typeface="Manrope Semibold" panose="00000706000000000000" pitchFamily="50" charset="-52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ru-BY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42660D-DF2C-461D-8FED-C39CFA3C2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51524"/>
            <a:ext cx="5650750" cy="423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9492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6532ED-FA55-42D9-A04B-FD932B0C0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815" y="466725"/>
            <a:ext cx="10515600" cy="1325563"/>
          </a:xfrm>
        </p:spPr>
        <p:txBody>
          <a:bodyPr/>
          <a:lstStyle/>
          <a:p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Реклама на подвесном баннере №1</a:t>
            </a:r>
            <a:br>
              <a:rPr lang="ru-RU" b="1" dirty="0">
                <a:latin typeface="Arial" charset="0"/>
                <a:ea typeface="Arial" charset="0"/>
                <a:cs typeface="Arial" charset="0"/>
              </a:rPr>
            </a:br>
            <a:endParaRPr lang="ru-BY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2465388"/>
            <a:ext cx="543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Размер конструкции 10000х2000мм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: 1300 евро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3 месяцев </a:t>
            </a:r>
            <a:br>
              <a:rPr lang="ru-RU" sz="1800" dirty="0">
                <a:latin typeface="Manrope Semibold" panose="00000706000000000000" pitchFamily="50" charset="-52"/>
              </a:rPr>
            </a:br>
            <a:br>
              <a:rPr lang="ru-RU" sz="1800" dirty="0"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Макеты предварительно согласовываются с отделом маркетинга ТРК 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RU" sz="1800" dirty="0">
              <a:solidFill>
                <a:srgbClr val="C02749"/>
              </a:solidFill>
              <a:latin typeface="Manrope Semibold" panose="00000706000000000000" pitchFamily="50" charset="-52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ru-BY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2032B5-D5BE-4A76-90E3-2B411AEB6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015" y="1304924"/>
            <a:ext cx="5712885" cy="4284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6990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02F156EE-3914-4056-B9D2-CF9CDABC8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923101-E6CE-429C-A6E2-43A8701BC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06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6532ED-FA55-42D9-A04B-FD932B0C0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815" y="466725"/>
            <a:ext cx="10515600" cy="1325563"/>
          </a:xfrm>
        </p:spPr>
        <p:txBody>
          <a:bodyPr/>
          <a:lstStyle/>
          <a:p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Реклама на подвесном баннере №2, №3</a:t>
            </a:r>
            <a:br>
              <a:rPr lang="ru-RU" b="1" dirty="0">
                <a:latin typeface="Arial" charset="0"/>
                <a:ea typeface="Arial" charset="0"/>
                <a:cs typeface="Arial" charset="0"/>
              </a:rPr>
            </a:br>
            <a:endParaRPr lang="ru-BY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2465388"/>
            <a:ext cx="543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Размер конструкции 10000х2000мм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: 1300 евро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3 месяцев </a:t>
            </a:r>
            <a:br>
              <a:rPr lang="ru-RU" sz="1800" dirty="0">
                <a:latin typeface="Manrope Semibold" panose="00000706000000000000" pitchFamily="50" charset="-52"/>
              </a:rPr>
            </a:br>
            <a:br>
              <a:rPr lang="ru-RU" sz="1800" dirty="0"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Макеты предварительно согласовываются с отделом маркетинга ТРК 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BY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94B8CB-7F29-42F3-B370-9C5BED3B8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04925"/>
            <a:ext cx="5653088" cy="427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06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FC6479-08A5-4162-B1A4-3458B0EB6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9216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3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Ледовая арена </a:t>
            </a:r>
            <a:br>
              <a:rPr lang="ru-RU" sz="33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</a:br>
            <a:r>
              <a:rPr lang="ru-RU" sz="28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вариант 1: брендирование</a:t>
            </a:r>
            <a:br>
              <a:rPr lang="ru-RU" sz="28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</a:br>
            <a:r>
              <a:rPr lang="ru-RU" sz="28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бортов арены</a:t>
            </a:r>
            <a:br>
              <a:rPr lang="ru-RU" b="1" dirty="0">
                <a:latin typeface="Arial" charset="0"/>
                <a:ea typeface="Arial" charset="0"/>
                <a:cs typeface="Arial" charset="0"/>
              </a:rPr>
            </a:br>
            <a:endParaRPr lang="ru-BY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2483644"/>
            <a:ext cx="54229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Размер конструкции от 4000х815мм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: от 150 евро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3 месяцев </a:t>
            </a:r>
            <a:br>
              <a:rPr lang="ru-RU" sz="1800" dirty="0">
                <a:latin typeface="Manrope Semibold" panose="00000706000000000000" pitchFamily="50" charset="-52"/>
              </a:rPr>
            </a:br>
            <a:br>
              <a:rPr lang="ru-RU" sz="1800" dirty="0"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Макеты предварительно согласовываются с отделом маркетинга ТРК 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RU" sz="1800" dirty="0">
              <a:solidFill>
                <a:srgbClr val="C02749"/>
              </a:solidFill>
              <a:latin typeface="Manrope Semibold" panose="00000706000000000000" pitchFamily="50" charset="-52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ru-BY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2FFAFC-72A5-4639-98D9-0AF655515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1350591"/>
            <a:ext cx="5653088" cy="4238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9869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81BA98-37C0-46B2-962E-8EB812788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728663"/>
            <a:ext cx="10702771" cy="1325563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Ледовая арена </a:t>
            </a:r>
            <a:b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</a:br>
            <a:r>
              <a:rPr lang="ru-RU" sz="25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вариант 2: брендирование</a:t>
            </a:r>
            <a:br>
              <a:rPr lang="ru-RU" sz="25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</a:br>
            <a:r>
              <a:rPr lang="ru-RU" sz="25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парапета над ледовой ареной </a:t>
            </a:r>
            <a:b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</a:br>
            <a:endParaRPr lang="ru-BY" sz="3000" dirty="0">
              <a:solidFill>
                <a:schemeClr val="bg1"/>
              </a:solidFill>
              <a:latin typeface="Manrope Semibold" panose="00000706000000000000" pitchFamily="50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3" y="2467586"/>
            <a:ext cx="5418137" cy="435133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Размер одной конструкции 3800х1165мм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</a:t>
            </a:r>
            <a:r>
              <a:rPr lang="ru-RU" sz="1800">
                <a:solidFill>
                  <a:schemeClr val="bg1"/>
                </a:solidFill>
                <a:latin typeface="Manrope Semibold" panose="00000706000000000000" pitchFamily="50" charset="-52"/>
              </a:rPr>
              <a:t>: 400 </a:t>
            </a: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евро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3 месяцев </a:t>
            </a:r>
            <a:br>
              <a:rPr lang="ru-RU" sz="1800" dirty="0">
                <a:latin typeface="Manrope Semibold" panose="00000706000000000000" pitchFamily="50" charset="-52"/>
              </a:rPr>
            </a:br>
            <a:br>
              <a:rPr lang="ru-RU" sz="1800" dirty="0"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Макеты предварительно согласовываются с отделом маркетинга ТРК 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RU" sz="1800" dirty="0">
              <a:solidFill>
                <a:srgbClr val="C02749"/>
              </a:solidFill>
              <a:latin typeface="Manrope Semibold" panose="00000706000000000000" pitchFamily="50" charset="-52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ru-BY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F6A6E8-D171-4DED-A454-E6C4205A6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000" y="1304925"/>
            <a:ext cx="5657088" cy="428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24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F17C7B-8213-4FD9-9FCB-338AEAEB0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41363"/>
            <a:ext cx="10515600" cy="1325563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Ледовая арена </a:t>
            </a:r>
            <a:b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</a:br>
            <a:r>
              <a:rPr lang="ru-RU" sz="25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вариант 3: брендирование </a:t>
            </a:r>
            <a:br>
              <a:rPr lang="ru-RU" sz="25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</a:br>
            <a:r>
              <a:rPr lang="ru-RU" sz="25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катка (логотипы под лёд)</a:t>
            </a:r>
            <a:b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</a:br>
            <a:endParaRPr lang="ru-BY" sz="3000" dirty="0">
              <a:solidFill>
                <a:schemeClr val="bg1"/>
              </a:solidFill>
              <a:latin typeface="Manrope Semibold" panose="00000706000000000000" pitchFamily="50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2223294"/>
            <a:ext cx="5422900" cy="4351338"/>
          </a:xfrm>
        </p:spPr>
        <p:txBody>
          <a:bodyPr/>
          <a:lstStyle/>
          <a:p>
            <a:pPr marL="0" indent="0">
              <a:buNone/>
            </a:pP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: 2000 евро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1 года</a:t>
            </a:r>
          </a:p>
          <a:p>
            <a:pPr marL="0" indent="0">
              <a:buNone/>
            </a:pPr>
            <a:endParaRPr lang="ru-RU" sz="1800" dirty="0">
              <a:solidFill>
                <a:schemeClr val="bg1"/>
              </a:solidFill>
              <a:latin typeface="Manrope Semibold" panose="00000706000000000000" pitchFamily="50" charset="-52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Макеты предварительно согласовываются с отделом маркетинга ТРК 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RU" sz="1800" dirty="0">
              <a:solidFill>
                <a:srgbClr val="C02749"/>
              </a:solidFill>
              <a:latin typeface="Manrope Semibold" panose="00000706000000000000" pitchFamily="50" charset="-52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ru-BY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491529-07B2-4CB9-A76D-C3EE803A9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944563"/>
            <a:ext cx="5653088" cy="464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374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F767ADC-4E73-4191-91BB-2FC805B86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27716E8-5BBD-4029-9886-C61F660D7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64984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CBE16E-6270-4F38-BEC6-10BEBB00C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385762"/>
            <a:ext cx="10515600" cy="1325563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Размещение рекламы на лайтбоксе</a:t>
            </a:r>
            <a:br>
              <a:rPr lang="ru-RU" sz="3000" b="1" dirty="0">
                <a:latin typeface="Manrope Semibold" panose="00000706000000000000" pitchFamily="50" charset="-52"/>
                <a:ea typeface="Arial" charset="0"/>
                <a:cs typeface="Arial" charset="0"/>
              </a:rPr>
            </a:br>
            <a:endParaRPr lang="ru-BY" sz="3000" dirty="0">
              <a:latin typeface="Manrope Semibold" panose="00000706000000000000" pitchFamily="50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163" y="2468562"/>
            <a:ext cx="5265737" cy="435133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Размер конструкции 1540х1040мм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: 80 евро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3 месяцев </a:t>
            </a:r>
            <a:br>
              <a:rPr lang="ru-RU" sz="1800" dirty="0">
                <a:latin typeface="Manrope Semibold" panose="00000706000000000000" pitchFamily="50" charset="-52"/>
              </a:rPr>
            </a:br>
            <a:br>
              <a:rPr lang="ru-RU" sz="1800" dirty="0"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Макеты предварительно согласовываются с отделом маркетинга ТРК 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RU" sz="1800" dirty="0">
              <a:solidFill>
                <a:srgbClr val="C02749"/>
              </a:solidFill>
              <a:latin typeface="Manrope Semibold" panose="00000706000000000000" pitchFamily="50" charset="-52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ru-BY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3C6FEF-4E1C-4834-9B02-7A45A7D61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00" y="1304925"/>
            <a:ext cx="5712884" cy="428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3273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7745C2-10A2-40D8-9A37-050F15CF8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481806"/>
            <a:ext cx="10515600" cy="1325563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Лайтбоксы на </a:t>
            </a:r>
            <a:r>
              <a:rPr lang="en-US" sz="3000" b="1" dirty="0" err="1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ширма</a:t>
            </a:r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х банкоматов</a:t>
            </a:r>
            <a:br>
              <a:rPr lang="ru-RU" b="1" dirty="0">
                <a:latin typeface="Arial" charset="0"/>
                <a:ea typeface="Arial" charset="0"/>
                <a:cs typeface="Arial" charset="0"/>
              </a:rPr>
            </a:br>
            <a:endParaRPr lang="ru-BY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2472531"/>
            <a:ext cx="5148263" cy="435133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Размер конструкции 1600х1000мм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: 150 евро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3 месяцев </a:t>
            </a:r>
            <a:br>
              <a:rPr lang="ru-RU" sz="1800" dirty="0">
                <a:latin typeface="Manrope Semibold" panose="00000706000000000000" pitchFamily="50" charset="-52"/>
              </a:rPr>
            </a:br>
            <a:br>
              <a:rPr lang="ru-RU" sz="1800" dirty="0"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Макеты предварительно согласовываются с отделом маркетинга ТРК 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RU" sz="1800" dirty="0">
              <a:solidFill>
                <a:srgbClr val="C02749"/>
              </a:solidFill>
              <a:latin typeface="Manrope Semibold" panose="00000706000000000000" pitchFamily="50" charset="-52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ru-BY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B31646-9AF5-4026-A0CA-536079433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49771"/>
            <a:ext cx="5653088" cy="4239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6570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540BB6-FECF-4243-930C-E7E46D46C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476251"/>
            <a:ext cx="10515600" cy="1325563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Реклама на большом лайтбоксе №3 </a:t>
            </a:r>
            <a:br>
              <a:rPr lang="ru-RU" b="1" dirty="0">
                <a:latin typeface="Arial" charset="0"/>
                <a:ea typeface="Arial" charset="0"/>
                <a:cs typeface="Arial" charset="0"/>
              </a:rPr>
            </a:br>
            <a:endParaRPr lang="ru-BY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55" y="2468562"/>
            <a:ext cx="5434045" cy="435133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Размер конструкции 3140х3570мм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: 350 евро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3 месяцев </a:t>
            </a:r>
            <a:br>
              <a:rPr lang="ru-RU" sz="1800" dirty="0">
                <a:latin typeface="Manrope Semibold" panose="00000706000000000000" pitchFamily="50" charset="-52"/>
              </a:rPr>
            </a:br>
            <a:br>
              <a:rPr lang="ru-RU" sz="1800" dirty="0"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Макеты предварительно согласовываются с отделом маркетинга ТРК 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RU" sz="1800" dirty="0">
              <a:solidFill>
                <a:srgbClr val="C02749"/>
              </a:solidFill>
              <a:latin typeface="Manrope Semibold" panose="00000706000000000000" pitchFamily="50" charset="-52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ru-BY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99C604-ACC4-4774-BB3F-FEB9A806A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52" y="1304925"/>
            <a:ext cx="3213497" cy="428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82974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BB5C10-8009-48C0-957F-450A17E9C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398263"/>
            <a:ext cx="10515600" cy="1325563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Реклама на большом лайтбоксе №4 </a:t>
            </a:r>
            <a:b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</a:br>
            <a:endParaRPr lang="ru-BY" sz="3000" dirty="0">
              <a:solidFill>
                <a:schemeClr val="bg1"/>
              </a:solidFill>
              <a:latin typeface="Manrope Semibold" panose="00000706000000000000" pitchFamily="50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2468562"/>
            <a:ext cx="543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Размер конструкции 4030х2870мм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: 350 евро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3 месяцев 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br>
              <a:rPr lang="ru-RU" sz="1800" dirty="0"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Макеты предварительно согласовываются с отделом маркетинга ТРК 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RU" sz="1800" dirty="0">
              <a:solidFill>
                <a:srgbClr val="C02749"/>
              </a:solidFill>
              <a:latin typeface="Manrope Semibold" panose="00000706000000000000" pitchFamily="50" charset="-52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ru-BY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AF7702-800B-4EC5-84EB-0E1C0E29D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337071"/>
            <a:ext cx="5653089" cy="423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12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3413FD-B0DC-40B3-884E-1D75DA724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63" y="479425"/>
            <a:ext cx="10515600" cy="1325563"/>
          </a:xfrm>
        </p:spPr>
        <p:txBody>
          <a:bodyPr/>
          <a:lstStyle/>
          <a:p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Аудиореклама </a:t>
            </a:r>
            <a:br>
              <a:rPr lang="ru-RU" b="1" dirty="0">
                <a:latin typeface="Arial" charset="0"/>
                <a:ea typeface="Arial" charset="0"/>
                <a:cs typeface="Arial" charset="0"/>
              </a:rPr>
            </a:br>
            <a:endParaRPr lang="ru-BY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3" y="2468562"/>
            <a:ext cx="51308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Длительность ролика 20-25 секунд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формат ролика: </a:t>
            </a:r>
            <a:r>
              <a:rPr lang="en-US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MP3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: </a:t>
            </a:r>
            <a:r>
              <a:rPr lang="en-US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10</a:t>
            </a: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 евро/сутки  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5 дней</a:t>
            </a:r>
            <a:br>
              <a:rPr lang="ru-RU" sz="1800" dirty="0">
                <a:latin typeface="Manrope Semibold" panose="00000706000000000000" pitchFamily="50" charset="-52"/>
              </a:rPr>
            </a:br>
            <a:br>
              <a:rPr lang="ru-RU" sz="1800" dirty="0"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Ролик предварительно согласовываются с отделом маркетинга ТРК 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RU" sz="1800" dirty="0">
              <a:solidFill>
                <a:srgbClr val="C02749"/>
              </a:solidFill>
              <a:latin typeface="Manrope Semibold" panose="00000706000000000000" pitchFamily="50" charset="-52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ru-BY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E21C72-ECD8-4663-B1DA-4160A232B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04924"/>
            <a:ext cx="5653088" cy="428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0808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0ADC7D-15FB-4C2E-AFC0-6AA8AAED7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707" y="377825"/>
            <a:ext cx="10515600" cy="1325563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Размещение рекламы на лайтбоксе</a:t>
            </a:r>
            <a:b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</a:br>
            <a:endParaRPr lang="ru-BY" sz="3000" dirty="0">
              <a:solidFill>
                <a:schemeClr val="bg1"/>
              </a:solidFill>
              <a:latin typeface="Manrope Semibold" panose="00000706000000000000" pitchFamily="50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2484436"/>
            <a:ext cx="5202237" cy="4373563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Размер конструкции 1540х1040мм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: 80 евро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3 месяцев </a:t>
            </a:r>
            <a:br>
              <a:rPr lang="ru-RU" sz="1800" dirty="0">
                <a:latin typeface="Manrope Semibold" panose="00000706000000000000" pitchFamily="50" charset="-52"/>
              </a:rPr>
            </a:br>
            <a:br>
              <a:rPr lang="ru-RU" sz="1800" dirty="0"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Макеты предварительно согласовываются с отделом маркетинга ТРК 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RU" sz="1800" dirty="0">
              <a:solidFill>
                <a:srgbClr val="C02749"/>
              </a:solidFill>
              <a:latin typeface="Manrope Semibold" panose="00000706000000000000" pitchFamily="50" charset="-52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ru-BY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415016-F269-49B1-A3DC-E8D076DB1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14" y="1300842"/>
            <a:ext cx="5675086" cy="4256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7277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3413FD-B0DC-40B3-884E-1D75DA724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63" y="479425"/>
            <a:ext cx="10515600" cy="1325563"/>
          </a:xfrm>
        </p:spPr>
        <p:txBody>
          <a:bodyPr/>
          <a:lstStyle/>
          <a:p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Работа Ваших промоутеров в ТРК TRIN</a:t>
            </a:r>
            <a:r>
              <a:rPr lang="en-US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 </a:t>
            </a:r>
            <a:br>
              <a:rPr lang="ru-RU" b="1" dirty="0">
                <a:latin typeface="Arial" charset="0"/>
                <a:ea typeface="Arial" charset="0"/>
                <a:cs typeface="Arial" charset="0"/>
              </a:rPr>
            </a:br>
            <a:endParaRPr lang="ru-BY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3" y="2468562"/>
            <a:ext cx="51308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17 </a:t>
            </a:r>
            <a:r>
              <a:rPr lang="en-US" sz="1800" dirty="0" err="1">
                <a:solidFill>
                  <a:schemeClr val="bg1"/>
                </a:solidFill>
                <a:latin typeface="Manrope Semibold" panose="00000706000000000000" pitchFamily="50" charset="-52"/>
              </a:rPr>
              <a:t>евро</a:t>
            </a: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/час + НДС</a:t>
            </a:r>
            <a:br>
              <a:rPr lang="ru-RU" sz="1800" dirty="0">
                <a:latin typeface="Manrope Semibold" panose="00000706000000000000" pitchFamily="50" charset="-52"/>
              </a:rPr>
            </a:br>
            <a:br>
              <a:rPr lang="ru-RU" sz="1800" dirty="0"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Обращаем Ваше внимание, что зоны паркингов являются частью ТРК</a:t>
            </a:r>
          </a:p>
          <a:p>
            <a:pPr marL="0" indent="0">
              <a:buNone/>
            </a:pPr>
            <a:endParaRPr lang="ru-BY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0F2E39-2486-4884-A906-6C3E6FF7D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04925"/>
            <a:ext cx="5653088" cy="428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2777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CF16B9-1668-4498-BC1F-0A7B20AAC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56" y="931863"/>
            <a:ext cx="10910888" cy="1325563"/>
          </a:xfrm>
        </p:spPr>
        <p:txBody>
          <a:bodyPr>
            <a:normAutofit fontScale="90000"/>
          </a:bodyPr>
          <a:lstStyle/>
          <a:p>
            <a:r>
              <a:rPr lang="ru-RU" sz="3300" dirty="0">
                <a:solidFill>
                  <a:schemeClr val="bg1"/>
                </a:solidFill>
                <a:latin typeface="Manrope Semibold" panose="00000706000000000000" pitchFamily="50" charset="-52"/>
              </a:rPr>
              <a:t>СПАСИБО ЗА ВНИМАНИЕ И ИНТЕРЕС К </a:t>
            </a:r>
            <a:br>
              <a:rPr lang="ru-RU" sz="33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3300" dirty="0">
                <a:solidFill>
                  <a:schemeClr val="bg1"/>
                </a:solidFill>
                <a:latin typeface="Manrope Semibold" panose="00000706000000000000" pitchFamily="50" charset="-52"/>
              </a:rPr>
              <a:t>ТОРГОВО-РАЗВЛЕКАТЕЛЬНОМУ КОМПЛЕКСУ </a:t>
            </a:r>
            <a:r>
              <a:rPr lang="en-US" sz="3300" dirty="0">
                <a:solidFill>
                  <a:schemeClr val="bg1"/>
                </a:solidFill>
                <a:latin typeface="Manrope Semibold" panose="00000706000000000000" pitchFamily="50" charset="-52"/>
              </a:rPr>
              <a:t>TRINITI! </a:t>
            </a:r>
            <a:br>
              <a:rPr lang="ru-RU" b="1" i="1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ru-RU" b="1" dirty="0">
                <a:latin typeface="Arial" charset="0"/>
                <a:ea typeface="Arial" charset="0"/>
                <a:cs typeface="Arial" charset="0"/>
              </a:rPr>
            </a:br>
            <a:endParaRPr lang="ru-BY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2" y="2090641"/>
            <a:ext cx="7249985" cy="295165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  <a:defRPr/>
            </a:pPr>
            <a:endParaRPr lang="ru-RU" sz="1800" dirty="0">
              <a:solidFill>
                <a:schemeClr val="bg1"/>
              </a:solidFill>
              <a:latin typeface="Manrope Semibold" panose="00000706000000000000" pitchFamily="50" charset="-52"/>
            </a:endParaRPr>
          </a:p>
          <a:p>
            <a:pPr marL="0" indent="0" algn="just">
              <a:buNone/>
              <a:defRPr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 уважением к Вам и Вашей работе.</a:t>
            </a:r>
          </a:p>
          <a:p>
            <a:pPr marL="0" indent="0" algn="just">
              <a:buNone/>
              <a:defRPr/>
            </a:pPr>
            <a:endParaRPr lang="ru-RU" sz="1800" dirty="0">
              <a:solidFill>
                <a:schemeClr val="bg1"/>
              </a:solidFill>
              <a:latin typeface="Manrope Semibold" panose="00000706000000000000" pitchFamily="50" charset="-52"/>
            </a:endParaRPr>
          </a:p>
          <a:p>
            <a:pPr marL="0" indent="0" algn="just">
              <a:buNone/>
              <a:defRPr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Специалист по рекламным коммуникациям:</a:t>
            </a:r>
          </a:p>
          <a:p>
            <a:pPr marL="0" indent="0">
              <a:buNone/>
              <a:defRPr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Дутковская Диана</a:t>
            </a:r>
          </a:p>
          <a:p>
            <a:pPr marL="0" indent="0">
              <a:buNone/>
              <a:defRPr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+375445260007</a:t>
            </a:r>
          </a:p>
          <a:p>
            <a:pPr marL="0" indent="0">
              <a:buNone/>
              <a:defRPr/>
            </a:pPr>
            <a:r>
              <a:rPr lang="en-US" sz="1800">
                <a:solidFill>
                  <a:schemeClr val="bg1"/>
                </a:solidFill>
                <a:latin typeface="Manrope Semibold" panose="00000706000000000000" pitchFamily="50" charset="-52"/>
              </a:rPr>
              <a:t>reklama@triniti-grodno.by</a:t>
            </a:r>
            <a:endParaRPr lang="ru-RU" sz="1800" dirty="0">
              <a:solidFill>
                <a:schemeClr val="bg1"/>
              </a:solidFill>
              <a:latin typeface="Manrope Semibold" panose="00000706000000000000" pitchFamily="50" charset="-52"/>
            </a:endParaRPr>
          </a:p>
          <a:p>
            <a:pPr marL="0" indent="0">
              <a:buNone/>
              <a:defRPr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Официальный сайт</a:t>
            </a:r>
            <a:br>
              <a:rPr lang="en-US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chemeClr val="bg1"/>
                </a:solidFill>
                <a:latin typeface="Manrope Semibold" panose="00000706000000000000" pitchFamily="50" charset="-52"/>
                <a:hlinkClick r:id="rId3"/>
              </a:rPr>
              <a:t>www. triniti-grodno.by</a:t>
            </a:r>
            <a:endParaRPr lang="ru-RU" sz="1800" dirty="0">
              <a:solidFill>
                <a:schemeClr val="bg1"/>
              </a:solidFill>
              <a:latin typeface="Manrope Semibold" panose="00000706000000000000" pitchFamily="50" charset="-52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A7E274B-AB4E-419F-AE06-795051FA4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38088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>a.ulitkina@triniti-grodno.by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BD3FCAC-F36E-460C-82FC-E079B4A05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38088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>a.ulitkina@triniti-grodno.by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812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621724-75B6-4D34-869C-899C3FEE7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646845"/>
            <a:ext cx="10515600" cy="766030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Реклама на револьверных дверях </a:t>
            </a:r>
            <a:b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</a:br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вариант 1: плакаты </a:t>
            </a:r>
            <a:endParaRPr lang="ru-BY" sz="3000" dirty="0">
              <a:solidFill>
                <a:schemeClr val="bg1"/>
              </a:solidFill>
              <a:latin typeface="Manrope Semibold" panose="00000706000000000000" pitchFamily="50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7" y="2481262"/>
            <a:ext cx="52530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Размеры плакатов: </a:t>
            </a:r>
            <a:r>
              <a:rPr lang="ru-BY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9</a:t>
            </a: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4</a:t>
            </a:r>
            <a:r>
              <a:rPr lang="ru-BY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0х19</a:t>
            </a: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5</a:t>
            </a:r>
            <a:r>
              <a:rPr lang="ru-BY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0</a:t>
            </a: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мм</a:t>
            </a:r>
            <a:r>
              <a:rPr lang="ru-BY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 и 13</a:t>
            </a: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5</a:t>
            </a:r>
            <a:r>
              <a:rPr lang="ru-BY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0х19</a:t>
            </a: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5</a:t>
            </a:r>
            <a:r>
              <a:rPr lang="ru-BY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0</a:t>
            </a: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мм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: 600 евро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3 месяцев 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cs typeface="Arial" charset="0"/>
              </a:rPr>
              <a:t>Макеты предварительно согласовываются с отделом маркетинга ТРК 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RU" sz="1800" dirty="0">
              <a:solidFill>
                <a:srgbClr val="C02749"/>
              </a:solidFill>
              <a:latin typeface="Manrope Semibold" panose="00000706000000000000" pitchFamily="50" charset="-52"/>
              <a:cs typeface="Arial" charset="0"/>
            </a:endParaRPr>
          </a:p>
          <a:p>
            <a:pPr marL="0" indent="0">
              <a:buNone/>
            </a:pPr>
            <a:endParaRPr lang="ru-BY" sz="1800" dirty="0">
              <a:solidFill>
                <a:schemeClr val="bg1"/>
              </a:solidFill>
              <a:latin typeface="Manrope Semibold" panose="00000706000000000000" pitchFamily="50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D6AAE6-1A0D-4A69-A235-B323CFB22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60" y="1304924"/>
            <a:ext cx="5684628" cy="4297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1665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29ACC0-7D25-4428-A7F3-557CED16B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638041"/>
            <a:ext cx="10515600" cy="766030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cs typeface="Arial" charset="0"/>
              </a:rPr>
              <a:t>Реклама на револьверных дверях </a:t>
            </a:r>
            <a:b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cs typeface="Arial" charset="0"/>
              </a:rPr>
            </a:br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cs typeface="Arial" charset="0"/>
              </a:rPr>
              <a:t>вариант 2: полосы</a:t>
            </a:r>
            <a:endParaRPr lang="ru-BY" sz="3000" b="1" dirty="0">
              <a:solidFill>
                <a:schemeClr val="bg1"/>
              </a:solidFill>
              <a:latin typeface="Manrope Semibold" panose="00000706000000000000" pitchFamily="50" charset="-52"/>
              <a:cs typeface="Arial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1" y="2506662"/>
            <a:ext cx="543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Размеры полос: 1360х340мм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: 300 евро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3 месяцев </a:t>
            </a:r>
            <a:br>
              <a:rPr lang="ru-RU" sz="1800" dirty="0">
                <a:latin typeface="Manrope Semibold" panose="00000706000000000000" pitchFamily="50" charset="-52"/>
              </a:rPr>
            </a:br>
            <a:br>
              <a:rPr lang="ru-RU" sz="1800" dirty="0"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Макеты предварительно согласовываются с отделом маркетинга ТРК 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RU" sz="1800" dirty="0">
              <a:solidFill>
                <a:srgbClr val="C02749"/>
              </a:solidFill>
              <a:latin typeface="Manrope Semibold" panose="00000706000000000000" pitchFamily="50" charset="-52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ru-BY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D6E05F-A29D-40EC-826C-9D2B6E624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60" y="1304924"/>
            <a:ext cx="5684628" cy="4297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075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30ED56-AF79-4305-A4AF-0D5AA6403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618" y="356393"/>
            <a:ext cx="11710182" cy="1325563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Размещение рекламы на угловых колоннах</a:t>
            </a:r>
            <a:b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</a:br>
            <a:endParaRPr lang="ru-BY" sz="3000" dirty="0">
              <a:solidFill>
                <a:schemeClr val="bg1"/>
              </a:solidFill>
              <a:latin typeface="Manrope Semibold" panose="00000706000000000000" pitchFamily="50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618" y="2468562"/>
            <a:ext cx="543638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Размер конструкции 3100х800мм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: 170 евро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3 месяцев </a:t>
            </a:r>
            <a:br>
              <a:rPr lang="ru-RU" sz="1800" dirty="0">
                <a:latin typeface="Manrope Semibold" panose="00000706000000000000" pitchFamily="50" charset="-52"/>
              </a:rPr>
            </a:br>
            <a:br>
              <a:rPr lang="ru-RU" sz="1800" dirty="0"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Макеты предварительно согласовываются с отделом маркетинга ТРК 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RU" sz="1800" dirty="0">
              <a:solidFill>
                <a:srgbClr val="C02749"/>
              </a:solidFill>
              <a:latin typeface="Manrope Semibold" panose="00000706000000000000" pitchFamily="50" charset="-52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ru-BY" sz="1800" dirty="0">
              <a:latin typeface="Manrope Semibold" panose="00000706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A9F4C5-4AE2-489E-AA0C-0B3080134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2623"/>
            <a:ext cx="3195637" cy="4260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B825CB-F8A8-42F3-A245-B7FADB44A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457" y="1292622"/>
            <a:ext cx="2832631" cy="212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6358B7-5DD5-4961-B7E8-F2E5386EA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584" y="3429000"/>
            <a:ext cx="2832631" cy="212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6689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452D54-48BD-4CA4-BE44-E9272F48D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60674"/>
            <a:ext cx="10515600" cy="1325563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Отдельно стоящая колонна</a:t>
            </a:r>
            <a:r>
              <a:rPr lang="en-US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 </a:t>
            </a:r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№</a:t>
            </a:r>
            <a:r>
              <a:rPr lang="en-US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1</a:t>
            </a:r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 </a:t>
            </a:r>
            <a:b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</a:br>
            <a:endParaRPr lang="ru-BY" sz="3000" dirty="0">
              <a:solidFill>
                <a:schemeClr val="bg1"/>
              </a:solidFill>
              <a:latin typeface="Manrope Semibold" panose="00000706000000000000" pitchFamily="50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468358"/>
            <a:ext cx="6195646" cy="435133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Размер конструкции 3550х1220мм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: 350 евро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3 месяцев </a:t>
            </a:r>
            <a:br>
              <a:rPr lang="ru-RU" sz="1800" dirty="0">
                <a:latin typeface="Manrope Semibold" panose="00000706000000000000" pitchFamily="50" charset="-52"/>
              </a:rPr>
            </a:br>
            <a:br>
              <a:rPr lang="ru-RU" sz="1800" dirty="0"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Макеты предварительно согласовываются с отделом маркетинга ТРК 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RU" sz="1800" dirty="0">
              <a:solidFill>
                <a:srgbClr val="C02749"/>
              </a:solidFill>
              <a:latin typeface="Manrope Semibold" panose="00000706000000000000" pitchFamily="50" charset="-52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ru-BY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2C6575-ADDB-4050-97BA-03211545E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946" y="1283900"/>
            <a:ext cx="3217060" cy="4290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7500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5EDD36-0674-460D-93AD-BC3A68E9A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Реклама на большом лайтбоксе №1</a:t>
            </a:r>
            <a:br>
              <a:rPr lang="ru-RU" sz="3000" b="1" strike="sngStrike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</a:br>
            <a:endParaRPr lang="ru-BY" sz="3000" strike="sngStrike" dirty="0">
              <a:solidFill>
                <a:schemeClr val="bg1"/>
              </a:solidFill>
              <a:latin typeface="Manrope Semibold" panose="00000706000000000000" pitchFamily="50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2468562"/>
            <a:ext cx="543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Размер конструкции 3250х3000мм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: 350 евро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3 месяцев </a:t>
            </a:r>
            <a:br>
              <a:rPr lang="ru-RU" sz="1800" dirty="0">
                <a:latin typeface="Manrope Semibold" panose="00000706000000000000" pitchFamily="50" charset="-52"/>
              </a:rPr>
            </a:br>
            <a:br>
              <a:rPr lang="ru-RU" sz="1800" dirty="0"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Макеты предварительно согласовываются с отделом маркетинга ТРК 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RU" sz="1800" dirty="0">
              <a:solidFill>
                <a:srgbClr val="C02749"/>
              </a:solidFill>
              <a:latin typeface="Manrope Semibold" panose="00000706000000000000" pitchFamily="50" charset="-52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ru-BY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F74C1A-AC36-43F2-90CF-4E9F9B88C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251" y="1304925"/>
            <a:ext cx="3213497" cy="428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4085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5CCAE-1E0B-4737-BCA6-9849301EA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7A19-764B-4851-82B1-DBEBD4C6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390525"/>
            <a:ext cx="10515600" cy="1325563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Брендирование траволатора №1</a:t>
            </a:r>
            <a:br>
              <a:rPr lang="ru-RU" sz="3000" b="1" dirty="0">
                <a:solidFill>
                  <a:schemeClr val="bg1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</a:br>
            <a:endParaRPr lang="ru-BY" sz="3000" dirty="0">
              <a:solidFill>
                <a:schemeClr val="bg1"/>
              </a:solidFill>
              <a:latin typeface="Manrope Semibold" panose="00000706000000000000" pitchFamily="50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82D1A-1E09-4099-91A8-FD02BA2D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463" y="2468562"/>
            <a:ext cx="5443537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Размер конструкции (одна сторона) 30000х900мм (ориентировочно)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Стоимость размещения : 1300 евро + НДС</a:t>
            </a:r>
            <a:b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anrope Semibold" panose="00000706000000000000" pitchFamily="50" charset="-52"/>
              </a:rPr>
              <a:t>Период размещения : от 3 месяцев </a:t>
            </a:r>
            <a:br>
              <a:rPr lang="ru-RU" sz="1800" dirty="0">
                <a:latin typeface="Manrope Semibold" panose="00000706000000000000" pitchFamily="50" charset="-52"/>
              </a:rPr>
            </a:br>
            <a:br>
              <a:rPr lang="ru-RU" sz="1800" dirty="0">
                <a:latin typeface="Manrope Semibold" panose="00000706000000000000" pitchFamily="50" charset="-52"/>
              </a:rPr>
            </a:b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*</a:t>
            </a:r>
            <a:r>
              <a:rPr lang="ru-RU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Макеты предварительно согласовываются с отделом маркетинга ТРК TRIN</a:t>
            </a:r>
            <a:r>
              <a:rPr lang="en-US" sz="1800" dirty="0">
                <a:solidFill>
                  <a:srgbClr val="C02749"/>
                </a:solidFill>
                <a:latin typeface="Manrope Semibold" panose="00000706000000000000" pitchFamily="50" charset="-52"/>
                <a:ea typeface="Arial" charset="0"/>
                <a:cs typeface="Arial" charset="0"/>
              </a:rPr>
              <a:t>ITI</a:t>
            </a:r>
            <a:endParaRPr lang="ru-RU" sz="1800" dirty="0">
              <a:solidFill>
                <a:srgbClr val="C02749"/>
              </a:solidFill>
              <a:latin typeface="Manrope Semibold" panose="00000706000000000000" pitchFamily="50" charset="-52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ru-BY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48E59A-B99A-4221-B678-7E4F021C3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04925"/>
            <a:ext cx="5653088" cy="428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32387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311</Words>
  <Application>Microsoft Office PowerPoint</Application>
  <PresentationFormat>Широкоэкранный</PresentationFormat>
  <Paragraphs>70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Manrope Semibold</vt:lpstr>
      <vt:lpstr>YS Text</vt:lpstr>
      <vt:lpstr>Тема Office</vt:lpstr>
      <vt:lpstr>Рекламные услуги ТРК TRINITI </vt:lpstr>
      <vt:lpstr>Презентация PowerPoint</vt:lpstr>
      <vt:lpstr>Размещение рекламы на лайтбоксе </vt:lpstr>
      <vt:lpstr>Реклама на револьверных дверях  вариант 1: плакаты </vt:lpstr>
      <vt:lpstr>Реклама на револьверных дверях  вариант 2: полосы</vt:lpstr>
      <vt:lpstr>Размещение рекламы на угловых колоннах </vt:lpstr>
      <vt:lpstr>Отдельно стоящая колонна №1  </vt:lpstr>
      <vt:lpstr>Реклама на большом лайтбоксе №1 </vt:lpstr>
      <vt:lpstr>Брендирование траволатора №1 </vt:lpstr>
      <vt:lpstr>Реклама на лифтовой кабине  </vt:lpstr>
      <vt:lpstr>Презентация PowerPoint</vt:lpstr>
      <vt:lpstr>Размещение рекламы на лайтбоксе </vt:lpstr>
      <vt:lpstr>Реклама на револьверных дверях  вариант 1: плакаты </vt:lpstr>
      <vt:lpstr>Реклама на револьверных дверях  вариант 2: полосы</vt:lpstr>
      <vt:lpstr>Размещение рекламы на угловых колоннах </vt:lpstr>
      <vt:lpstr>Отдельно стоящая колонна №2  </vt:lpstr>
      <vt:lpstr>Реклама на большом лайтбоксе №2  </vt:lpstr>
      <vt:lpstr>Брендирование эскалатора №1 </vt:lpstr>
      <vt:lpstr>Реклама на подвесном баннере №1 </vt:lpstr>
      <vt:lpstr>Реклама на подвесном баннере №2, №3 </vt:lpstr>
      <vt:lpstr>Ледовая арена  вариант 1: брендирование бортов арены </vt:lpstr>
      <vt:lpstr>Ледовая арена  вариант 2: брендирование парапета над ледовой ареной  </vt:lpstr>
      <vt:lpstr>Ледовая арена  вариант 3: брендирование  катка (логотипы под лёд) </vt:lpstr>
      <vt:lpstr>Презентация PowerPoint</vt:lpstr>
      <vt:lpstr>Размещение рекламы на лайтбоксе </vt:lpstr>
      <vt:lpstr>Лайтбоксы на ширмах банкоматов </vt:lpstr>
      <vt:lpstr>Реклама на большом лайтбоксе №3  </vt:lpstr>
      <vt:lpstr>Реклама на большом лайтбоксе №4  </vt:lpstr>
      <vt:lpstr>Аудиореклама  </vt:lpstr>
      <vt:lpstr>Работа Ваших промоутеров в ТРК TRINITI  </vt:lpstr>
      <vt:lpstr>СПАСИБО ЗА ВНИМАНИЕ И ИНТЕРЕС К  ТОРГОВО-РАЗВЛЕКАТЕЛЬНОМУ КОМПЛЕКСУ TRINITI!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Рекламные услуги ТРК Тринити</dc:title>
  <dc:creator>Улиткина Анастасия</dc:creator>
  <cp:lastModifiedBy>Дутковская Диана</cp:lastModifiedBy>
  <cp:revision>20</cp:revision>
  <dcterms:created xsi:type="dcterms:W3CDTF">2021-08-26T08:13:10Z</dcterms:created>
  <dcterms:modified xsi:type="dcterms:W3CDTF">2022-07-14T10:54:30Z</dcterms:modified>
</cp:coreProperties>
</file>